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3" r:id="rId1"/>
  </p:sldMasterIdLst>
  <p:sldIdLst>
    <p:sldId id="256" r:id="rId2"/>
    <p:sldId id="265" r:id="rId3"/>
    <p:sldId id="266" r:id="rId4"/>
    <p:sldId id="258" r:id="rId5"/>
    <p:sldId id="259" r:id="rId6"/>
    <p:sldId id="261" r:id="rId7"/>
    <p:sldId id="262" r:id="rId8"/>
    <p:sldId id="263" r:id="rId9"/>
    <p:sldId id="269" r:id="rId10"/>
    <p:sldId id="260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70" d="100"/>
          <a:sy n="70" d="100"/>
        </p:scale>
        <p:origin x="40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832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892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177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3473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99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88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871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37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24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99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095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744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3255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4396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9731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50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906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tematiranje.in.rs/" TargetMode="External"/><Relationship Id="rId2" Type="http://schemas.openxmlformats.org/officeDocument/2006/relationships/hyperlink" Target="http://www.rajak.rs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61038" y="407772"/>
            <a:ext cx="6277231" cy="4670855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/>
              <a:t>Добродошли у        2. разред!</a:t>
            </a:r>
            <a:br>
              <a:rPr lang="sr-Cyrl-RS" dirty="0" smtClean="0"/>
            </a:br>
            <a:r>
              <a:rPr lang="sr-Cyrl-RS" sz="4000" dirty="0" smtClean="0"/>
              <a:t>Добродошли на часове математике! </a:t>
            </a:r>
            <a:endParaRPr lang="sr-Latn-RS" sz="4000" dirty="0"/>
          </a:p>
        </p:txBody>
      </p:sp>
    </p:spTree>
    <p:extLst>
      <p:ext uri="{BB962C8B-B14F-4D97-AF65-F5344CB8AC3E}">
        <p14:creationId xmlns:p14="http://schemas.microsoft.com/office/powerpoint/2010/main" val="152695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3515" y="593124"/>
            <a:ext cx="9651098" cy="1124465"/>
          </a:xfrm>
        </p:spPr>
        <p:txBody>
          <a:bodyPr>
            <a:normAutofit/>
          </a:bodyPr>
          <a:lstStyle/>
          <a:p>
            <a:r>
              <a:rPr lang="sr-Cyrl-RS" sz="3200" dirty="0" smtClean="0"/>
              <a:t>Шта ће вам бити потребно?</a:t>
            </a:r>
            <a:endParaRPr lang="sr-Latn-R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0996" y="1717589"/>
            <a:ext cx="7691610" cy="3352800"/>
          </a:xfrm>
        </p:spPr>
        <p:txBody>
          <a:bodyPr/>
          <a:lstStyle/>
          <a:p>
            <a:r>
              <a:rPr lang="sr-Cyrl-RS" sz="2400" dirty="0" smtClean="0"/>
              <a:t>Једна свеска на квадратиће за школски и домаћи рад</a:t>
            </a:r>
          </a:p>
          <a:p>
            <a:r>
              <a:rPr lang="sr-Cyrl-RS" sz="2400" dirty="0" smtClean="0"/>
              <a:t>Хемијска и графитна оловка, гумица</a:t>
            </a:r>
          </a:p>
          <a:p>
            <a:r>
              <a:rPr lang="sr-Cyrl-RS" sz="2400" dirty="0" smtClean="0"/>
              <a:t>Шестар, два троугла</a:t>
            </a:r>
          </a:p>
          <a:p>
            <a:r>
              <a:rPr lang="sr-Cyrl-RS" sz="2400" dirty="0" smtClean="0"/>
              <a:t>Вежбанка за писмене задатке</a:t>
            </a:r>
          </a:p>
          <a:p>
            <a:r>
              <a:rPr lang="sr-Cyrl-RS" sz="2400" dirty="0" smtClean="0"/>
              <a:t>Папир за контролне вежбе</a:t>
            </a:r>
          </a:p>
          <a:p>
            <a:r>
              <a:rPr lang="sr-Cyrl-RS" sz="2400" dirty="0" smtClean="0"/>
              <a:t>Уџбеник, збирка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58261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2448" y="614149"/>
            <a:ext cx="9662165" cy="1290851"/>
          </a:xfrm>
        </p:spPr>
        <p:txBody>
          <a:bodyPr/>
          <a:lstStyle/>
          <a:p>
            <a:r>
              <a:rPr lang="sr-Cyrl-RS" b="1" dirty="0" smtClean="0"/>
              <a:t>Литература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2448" y="1228299"/>
            <a:ext cx="9662164" cy="5431807"/>
          </a:xfrm>
        </p:spPr>
        <p:txBody>
          <a:bodyPr>
            <a:normAutofit/>
          </a:bodyPr>
          <a:lstStyle/>
          <a:p>
            <a:r>
              <a:rPr lang="sr-Latn-RS" sz="2800" b="1" dirty="0"/>
              <a:t> </a:t>
            </a:r>
            <a:r>
              <a:rPr lang="sr-Cyrl-RS" sz="2800" dirty="0" smtClean="0"/>
              <a:t>Градимир Војводић, Бранимир Шешеља, Ратко Тошић, Војислав Петровић, Радивоје Деспотовић, </a:t>
            </a:r>
            <a:r>
              <a:rPr lang="sr-Cyrl-RS" sz="2800" i="1" dirty="0" smtClean="0"/>
              <a:t>Математика за </a:t>
            </a:r>
            <a:r>
              <a:rPr lang="sr-Latn-RS" sz="2800" i="1" dirty="0" smtClean="0"/>
              <a:t>II </a:t>
            </a:r>
            <a:r>
              <a:rPr lang="sr-Cyrl-RS" sz="2800" i="1" dirty="0" smtClean="0"/>
              <a:t>разред средње школе, </a:t>
            </a:r>
            <a:r>
              <a:rPr lang="sr-Cyrl-RS" sz="2800" dirty="0" smtClean="0"/>
              <a:t>ЗУНС, Београд</a:t>
            </a:r>
            <a:endParaRPr lang="sr-Latn-RS" sz="2800" dirty="0" smtClean="0"/>
          </a:p>
          <a:p>
            <a:r>
              <a:rPr lang="sr-Cyrl-RS" sz="2800" dirty="0" smtClean="0"/>
              <a:t>Богослав Вене,</a:t>
            </a:r>
            <a:r>
              <a:rPr lang="sr-Cyrl-RS" sz="2800" dirty="0"/>
              <a:t> </a:t>
            </a:r>
            <a:r>
              <a:rPr lang="sr-Cyrl-RS" sz="2800" i="1" dirty="0" smtClean="0"/>
              <a:t>Збирка </a:t>
            </a:r>
            <a:r>
              <a:rPr lang="sr-Cyrl-RS" sz="2800" i="1" dirty="0"/>
              <a:t>решених задатака из </a:t>
            </a:r>
            <a:r>
              <a:rPr lang="sr-Cyrl-RS" sz="2800" i="1" dirty="0" smtClean="0"/>
              <a:t>математике</a:t>
            </a:r>
            <a:r>
              <a:rPr lang="sr-Latn-RS" sz="2800" i="1" dirty="0" smtClean="0"/>
              <a:t> 2</a:t>
            </a:r>
            <a:r>
              <a:rPr lang="sr-Cyrl-RS" sz="2800" i="1" dirty="0" smtClean="0"/>
              <a:t>, </a:t>
            </a:r>
            <a:r>
              <a:rPr lang="sr-Cyrl-CS" sz="2800" dirty="0"/>
              <a:t>Завод за уџбенике и наставна средства, </a:t>
            </a:r>
            <a:r>
              <a:rPr lang="sr-Cyrl-CS" sz="2800" dirty="0" smtClean="0"/>
              <a:t>Београд</a:t>
            </a:r>
          </a:p>
          <a:p>
            <a:pPr marL="0" indent="0">
              <a:buNone/>
            </a:pPr>
            <a:r>
              <a:rPr lang="sr-Cyrl-CS" sz="2800" b="1" dirty="0" smtClean="0"/>
              <a:t>Линкови</a:t>
            </a:r>
            <a:endParaRPr lang="sr-Latn-RS" sz="2800" b="1" dirty="0" smtClean="0"/>
          </a:p>
          <a:p>
            <a:pPr marL="0" indent="0">
              <a:buNone/>
            </a:pPr>
            <a:r>
              <a:rPr lang="sr-Latn-RS" sz="2800" dirty="0" smtClean="0">
                <a:hlinkClick r:id="rId2"/>
              </a:rPr>
              <a:t>http://www.rajak.rs/</a:t>
            </a:r>
            <a:endParaRPr lang="sr-Cyrl-CS" sz="2800" dirty="0" smtClean="0"/>
          </a:p>
          <a:p>
            <a:pPr marL="0" indent="0">
              <a:buNone/>
            </a:pPr>
            <a:r>
              <a:rPr lang="sr-Latn-RS" sz="2800" dirty="0" smtClean="0">
                <a:hlinkClick r:id="rId3"/>
              </a:rPr>
              <a:t>https://www.matematiranje.in.rs/</a:t>
            </a:r>
            <a:endParaRPr lang="sr-Latn-RS" sz="2800" dirty="0"/>
          </a:p>
          <a:p>
            <a:pPr marL="0" indent="0">
              <a:buNone/>
            </a:pP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val="3177214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0687" y="750626"/>
            <a:ext cx="10153934" cy="1173707"/>
          </a:xfrm>
        </p:spPr>
        <p:txBody>
          <a:bodyPr>
            <a:noAutofit/>
          </a:bodyPr>
          <a:lstStyle/>
          <a:p>
            <a:r>
              <a:rPr lang="sr-Cyrl-RS" b="1" dirty="0" smtClean="0"/>
              <a:t>Програм наставе и учења- математика 2. разред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1924" y="1804087"/>
            <a:ext cx="9082688" cy="2409568"/>
          </a:xfrm>
        </p:spPr>
        <p:txBody>
          <a:bodyPr>
            <a:normAutofit fontScale="77500" lnSpcReduction="20000"/>
          </a:bodyPr>
          <a:lstStyle/>
          <a:p>
            <a:r>
              <a:rPr lang="sr-Cyrl-RS" sz="3500" b="1" dirty="0" smtClean="0"/>
              <a:t>Тригонометрија правоуглог троугла</a:t>
            </a:r>
          </a:p>
          <a:p>
            <a:r>
              <a:rPr lang="sr-Cyrl-RS" sz="3500" b="1" dirty="0" smtClean="0"/>
              <a:t>Степеновање и кореновање</a:t>
            </a:r>
          </a:p>
          <a:p>
            <a:r>
              <a:rPr lang="sr-Cyrl-RS" sz="3500" b="1" dirty="0" smtClean="0"/>
              <a:t>Функција и график функције</a:t>
            </a:r>
          </a:p>
          <a:p>
            <a:r>
              <a:rPr lang="sr-Cyrl-RS" sz="3500" b="1" dirty="0" smtClean="0"/>
              <a:t>Квадратна једначина и квадратна функција</a:t>
            </a:r>
          </a:p>
          <a:p>
            <a:r>
              <a:rPr lang="sr-Cyrl-RS" sz="3500" b="1" dirty="0" smtClean="0"/>
              <a:t>Тела</a:t>
            </a:r>
          </a:p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64440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6637" y="642550"/>
            <a:ext cx="8662641" cy="694931"/>
          </a:xfrm>
        </p:spPr>
        <p:txBody>
          <a:bodyPr>
            <a:noAutofit/>
          </a:bodyPr>
          <a:lstStyle/>
          <a:p>
            <a:r>
              <a:rPr lang="sr-Cyrl-RS" b="1" dirty="0" smtClean="0"/>
              <a:t>Тригонометрија правоуглог троугла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38" y="1614861"/>
            <a:ext cx="8662640" cy="3366571"/>
          </a:xfrm>
        </p:spPr>
        <p:txBody>
          <a:bodyPr>
            <a:noAutofit/>
          </a:bodyPr>
          <a:lstStyle/>
          <a:p>
            <a:r>
              <a:rPr lang="sr-Cyrl-RS" sz="2800" dirty="0" smtClean="0"/>
              <a:t>Дефиниција тригонометријских функција у правоуглом троуглу</a:t>
            </a:r>
          </a:p>
          <a:p>
            <a:r>
              <a:rPr lang="sr-Cyrl-RS" sz="2800" dirty="0" smtClean="0"/>
              <a:t>Вредности тригонометријских функција за углове од 30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°, 60°, 45°</a:t>
            </a:r>
            <a:endParaRPr lang="sr-Cyrl-RS" sz="2800" dirty="0" smtClean="0"/>
          </a:p>
          <a:p>
            <a:r>
              <a:rPr lang="sr-Cyrl-RS" sz="2800" dirty="0" smtClean="0"/>
              <a:t>Основне тригонометријске идентичности</a:t>
            </a:r>
          </a:p>
          <a:p>
            <a:r>
              <a:rPr lang="sr-Cyrl-RS" sz="2800" dirty="0" smtClean="0"/>
              <a:t>Решавање правоуглог троугла</a:t>
            </a: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val="240153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6637" y="642551"/>
            <a:ext cx="6697363" cy="613044"/>
          </a:xfrm>
        </p:spPr>
        <p:txBody>
          <a:bodyPr>
            <a:noAutofit/>
          </a:bodyPr>
          <a:lstStyle/>
          <a:p>
            <a:r>
              <a:rPr lang="sr-Cyrl-RS" b="1" dirty="0" smtClean="0"/>
              <a:t>Степеновање и кореновање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38" y="1579821"/>
            <a:ext cx="7966604" cy="3838340"/>
          </a:xfrm>
        </p:spPr>
        <p:txBody>
          <a:bodyPr>
            <a:noAutofit/>
          </a:bodyPr>
          <a:lstStyle/>
          <a:p>
            <a:r>
              <a:rPr lang="sr-Cyrl-RS" sz="2800" dirty="0" smtClean="0"/>
              <a:t>Појам степена. Операције са степенима</a:t>
            </a:r>
          </a:p>
          <a:p>
            <a:r>
              <a:rPr lang="sr-Cyrl-RS" sz="2800" dirty="0" smtClean="0"/>
              <a:t>Степени са целим изложиоцем</a:t>
            </a:r>
          </a:p>
          <a:p>
            <a:r>
              <a:rPr lang="sr-Cyrl-RS" sz="2800" dirty="0" smtClean="0"/>
              <a:t>Појам корена. Операције са коренима</a:t>
            </a:r>
          </a:p>
          <a:p>
            <a:r>
              <a:rPr lang="sr-Cyrl-RS" sz="2800" dirty="0" smtClean="0"/>
              <a:t>Степен са рациоанлним изложиоцем</a:t>
            </a:r>
          </a:p>
          <a:p>
            <a:r>
              <a:rPr lang="sr-Cyrl-RS" sz="2800" dirty="0" smtClean="0"/>
              <a:t>Рационалисање имениоца разломка</a:t>
            </a:r>
          </a:p>
          <a:p>
            <a:r>
              <a:rPr lang="sr-Cyrl-RS" sz="2800" dirty="0" smtClean="0"/>
              <a:t>Појам комплексног броја и операције са њим</a:t>
            </a:r>
            <a:endParaRPr lang="sr-Latn-RS" sz="2800" dirty="0"/>
          </a:p>
        </p:txBody>
      </p:sp>
    </p:spTree>
    <p:extLst>
      <p:ext uri="{BB962C8B-B14F-4D97-AF65-F5344CB8AC3E}">
        <p14:creationId xmlns:p14="http://schemas.microsoft.com/office/powerpoint/2010/main" val="123319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6637" y="642549"/>
            <a:ext cx="7761887" cy="885999"/>
          </a:xfrm>
        </p:spPr>
        <p:txBody>
          <a:bodyPr>
            <a:noAutofit/>
          </a:bodyPr>
          <a:lstStyle/>
          <a:p>
            <a:r>
              <a:rPr lang="sr-Cyrl-RS" b="1" dirty="0" smtClean="0"/>
              <a:t>Функција и график функције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5492" y="1828801"/>
            <a:ext cx="8891332" cy="4913193"/>
          </a:xfrm>
        </p:spPr>
        <p:txBody>
          <a:bodyPr>
            <a:normAutofit/>
          </a:bodyPr>
          <a:lstStyle/>
          <a:p>
            <a:r>
              <a:rPr lang="sr-Cyrl-RS" sz="2800" dirty="0" smtClean="0"/>
              <a:t>Појам функције</a:t>
            </a:r>
          </a:p>
          <a:p>
            <a:r>
              <a:rPr lang="sr-Cyrl-RS" sz="2800" dirty="0" smtClean="0"/>
              <a:t>Функције са коначним доменом</a:t>
            </a:r>
          </a:p>
          <a:p>
            <a:r>
              <a:rPr lang="sr-Cyrl-RS" sz="2800" dirty="0" smtClean="0"/>
              <a:t>Графичко представљање функције</a:t>
            </a:r>
          </a:p>
          <a:p>
            <a:r>
              <a:rPr lang="sr-Cyrl-RS" sz="2800" dirty="0" smtClean="0"/>
              <a:t>Читање графика функције ( одређивање знака, интервала монотоности, максимума, минимума)</a:t>
            </a:r>
          </a:p>
          <a:p>
            <a:r>
              <a:rPr lang="sr-Cyrl-RS" sz="2800" dirty="0" smtClean="0"/>
              <a:t>Различити графички облици представљања функција са коначним доменом (табела, график, дијаграм, круг)</a:t>
            </a:r>
          </a:p>
          <a:p>
            <a:r>
              <a:rPr lang="sr-Cyrl-RS" sz="2800" dirty="0" smtClean="0"/>
              <a:t>Одређивање максимума, минимума и средње вредности зависне величине</a:t>
            </a:r>
          </a:p>
          <a:p>
            <a:endParaRPr lang="sr-Cyrl-RS" sz="2800" dirty="0" smtClean="0"/>
          </a:p>
          <a:p>
            <a:endParaRPr lang="sr-Cyrl-RS" sz="2800" dirty="0" smtClean="0"/>
          </a:p>
          <a:p>
            <a:pPr marL="0" indent="0">
              <a:buNone/>
            </a:pPr>
            <a:endParaRPr lang="sr-Cyrl-RS" sz="2200" dirty="0" smtClean="0"/>
          </a:p>
        </p:txBody>
      </p:sp>
    </p:spTree>
    <p:extLst>
      <p:ext uri="{BB962C8B-B14F-4D97-AF65-F5344CB8AC3E}">
        <p14:creationId xmlns:p14="http://schemas.microsoft.com/office/powerpoint/2010/main" val="84556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6638" y="642549"/>
            <a:ext cx="8648992" cy="804113"/>
          </a:xfrm>
        </p:spPr>
        <p:txBody>
          <a:bodyPr>
            <a:normAutofit fontScale="90000"/>
          </a:bodyPr>
          <a:lstStyle/>
          <a:p>
            <a:r>
              <a:rPr lang="sr-Cyrl-RS" b="1" dirty="0" smtClean="0"/>
              <a:t>Квадратна једначина и квадратна функција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38" y="1742303"/>
            <a:ext cx="8990186" cy="3825984"/>
          </a:xfrm>
        </p:spPr>
        <p:txBody>
          <a:bodyPr>
            <a:normAutofit/>
          </a:bodyPr>
          <a:lstStyle/>
          <a:p>
            <a:r>
              <a:rPr lang="sr-Cyrl-RS" sz="2800" dirty="0" smtClean="0"/>
              <a:t>Квадратна једначина</a:t>
            </a:r>
          </a:p>
          <a:p>
            <a:r>
              <a:rPr lang="sr-Cyrl-RS" sz="2800" dirty="0" smtClean="0"/>
              <a:t>Образац за решавање квадратне једначине</a:t>
            </a:r>
          </a:p>
          <a:p>
            <a:r>
              <a:rPr lang="sr-Cyrl-RS" sz="2800" dirty="0" smtClean="0"/>
              <a:t>Природа решења квадратне једначине</a:t>
            </a:r>
          </a:p>
          <a:p>
            <a:r>
              <a:rPr lang="sr-Cyrl-RS" sz="2800" dirty="0" smtClean="0"/>
              <a:t>Растављање квадратног тринома на линеарне чиниоце </a:t>
            </a:r>
          </a:p>
          <a:p>
            <a:r>
              <a:rPr lang="sr-Cyrl-RS" sz="2800" dirty="0" smtClean="0"/>
              <a:t>Квадратна функција и њен график</a:t>
            </a:r>
          </a:p>
          <a:p>
            <a:r>
              <a:rPr lang="sr-Cyrl-RS" sz="2800" dirty="0" smtClean="0"/>
              <a:t>Квадратна неједначина</a:t>
            </a:r>
          </a:p>
          <a:p>
            <a:endParaRPr lang="sr-Cyrl-RS" sz="2800" dirty="0" smtClean="0"/>
          </a:p>
          <a:p>
            <a:pPr marL="0" indent="0">
              <a:buNone/>
            </a:pPr>
            <a:endParaRPr lang="sr-Cyrl-RS" sz="2200" dirty="0" smtClean="0"/>
          </a:p>
        </p:txBody>
      </p:sp>
    </p:spTree>
    <p:extLst>
      <p:ext uri="{BB962C8B-B14F-4D97-AF65-F5344CB8AC3E}">
        <p14:creationId xmlns:p14="http://schemas.microsoft.com/office/powerpoint/2010/main" val="344012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6638" y="642549"/>
            <a:ext cx="8648992" cy="804113"/>
          </a:xfrm>
        </p:spPr>
        <p:txBody>
          <a:bodyPr>
            <a:normAutofit/>
          </a:bodyPr>
          <a:lstStyle/>
          <a:p>
            <a:r>
              <a:rPr lang="sr-Cyrl-RS" b="1" dirty="0" smtClean="0"/>
              <a:t>Тела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37" y="1742303"/>
            <a:ext cx="9263141" cy="4603906"/>
          </a:xfrm>
        </p:spPr>
        <p:txBody>
          <a:bodyPr>
            <a:normAutofit/>
          </a:bodyPr>
          <a:lstStyle/>
          <a:p>
            <a:r>
              <a:rPr lang="sr-Cyrl-RS" sz="2800" dirty="0" smtClean="0"/>
              <a:t>Обим и површина фигура (квадрат, правоугаоник, правилан шестоугао, круг ) у равни</a:t>
            </a:r>
          </a:p>
          <a:p>
            <a:r>
              <a:rPr lang="sr-Cyrl-RS" sz="2800" dirty="0" smtClean="0"/>
              <a:t>Појам призме, врсте. Површина и запремина призме</a:t>
            </a:r>
          </a:p>
          <a:p>
            <a:r>
              <a:rPr lang="sr-Cyrl-RS" sz="2800" dirty="0" smtClean="0"/>
              <a:t>Површина и запремина коцке и квадра</a:t>
            </a:r>
          </a:p>
          <a:p>
            <a:r>
              <a:rPr lang="sr-Cyrl-RS" sz="2800" dirty="0" smtClean="0"/>
              <a:t>Површина и запремина правилне шестоугаоне призме</a:t>
            </a:r>
          </a:p>
          <a:p>
            <a:r>
              <a:rPr lang="sr-Cyrl-RS" sz="2800" dirty="0" smtClean="0"/>
              <a:t>Појам ваљка. Површина и запремина ваљка</a:t>
            </a:r>
          </a:p>
          <a:p>
            <a:r>
              <a:rPr lang="sr-Cyrl-RS" sz="2800" dirty="0" smtClean="0"/>
              <a:t>Појам лопте. Површина и запремина лопте</a:t>
            </a:r>
          </a:p>
          <a:p>
            <a:r>
              <a:rPr lang="sr-Cyrl-RS" sz="2800" dirty="0" smtClean="0"/>
              <a:t>Једноставни равни пресеци тела</a:t>
            </a:r>
          </a:p>
          <a:p>
            <a:endParaRPr lang="sr-Cyrl-RS" sz="2800" dirty="0" smtClean="0"/>
          </a:p>
          <a:p>
            <a:pPr marL="0" indent="0">
              <a:buNone/>
            </a:pPr>
            <a:endParaRPr lang="sr-Cyrl-RS" sz="2200" dirty="0" smtClean="0"/>
          </a:p>
        </p:txBody>
      </p:sp>
    </p:spTree>
    <p:extLst>
      <p:ext uri="{BB962C8B-B14F-4D97-AF65-F5344CB8AC3E}">
        <p14:creationId xmlns:p14="http://schemas.microsoft.com/office/powerpoint/2010/main" val="60634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/>
              <a:t>Обнављање</a:t>
            </a:r>
            <a:endParaRPr lang="sr-Latn-R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4" y="1296537"/>
            <a:ext cx="8911687" cy="4614685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sr-Cyrl-RS" sz="2400" b="1" dirty="0" smtClean="0"/>
              <a:t>Задатак</a:t>
            </a:r>
          </a:p>
          <a:p>
            <a:pPr marL="0" indent="0">
              <a:buNone/>
            </a:pPr>
            <a:r>
              <a:rPr lang="sr-Cyrl-RS" sz="2400" dirty="0" smtClean="0"/>
              <a:t>Израчунај вредност израза 9-4:4+3·0.</a:t>
            </a:r>
            <a:endParaRPr lang="sr-Latn-RS" sz="2400" dirty="0"/>
          </a:p>
          <a:p>
            <a:pPr marL="0" indent="0">
              <a:buNone/>
            </a:pPr>
            <a:r>
              <a:rPr lang="sr-Cyrl-RS" sz="2400" i="1" dirty="0" smtClean="0"/>
              <a:t>Решење</a:t>
            </a:r>
          </a:p>
          <a:p>
            <a:pPr marL="0" indent="0">
              <a:buNone/>
            </a:pPr>
            <a:r>
              <a:rPr lang="sr-Cyrl-RS" sz="2400" dirty="0" smtClean="0"/>
              <a:t>9-4:4+3·0=9-1+0=8.</a:t>
            </a:r>
          </a:p>
          <a:p>
            <a:pPr marL="0" indent="0">
              <a:buNone/>
            </a:pPr>
            <a:endParaRPr lang="sr-Cyrl-RS" sz="2400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sr-Cyrl-RS" sz="2400" dirty="0"/>
              <a:t> </a:t>
            </a:r>
            <a:r>
              <a:rPr lang="sr-Cyrl-RS" sz="2400" b="1" dirty="0" smtClean="0"/>
              <a:t>Задатак</a:t>
            </a:r>
          </a:p>
          <a:p>
            <a:pPr marL="0" indent="0">
              <a:buNone/>
            </a:pPr>
            <a:r>
              <a:rPr lang="sr-Cyrl-RS" sz="2400" dirty="0" smtClean="0"/>
              <a:t>Колико је 30 % од 450?</a:t>
            </a:r>
          </a:p>
          <a:p>
            <a:pPr marL="0" indent="0">
              <a:buNone/>
            </a:pPr>
            <a:r>
              <a:rPr lang="sr-Cyrl-RS" sz="2400" i="1" dirty="0" smtClean="0"/>
              <a:t>Решење</a:t>
            </a:r>
          </a:p>
          <a:p>
            <a:pPr marL="0" indent="0">
              <a:buNone/>
            </a:pPr>
            <a:r>
              <a:rPr lang="sr-Cyrl-RS" sz="2400" dirty="0" smtClean="0"/>
              <a:t>30% од 450 је 0,3·450=135.</a:t>
            </a:r>
          </a:p>
        </p:txBody>
      </p:sp>
    </p:spTree>
    <p:extLst>
      <p:ext uri="{BB962C8B-B14F-4D97-AF65-F5344CB8AC3E}">
        <p14:creationId xmlns:p14="http://schemas.microsoft.com/office/powerpoint/2010/main" val="380296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032405" y="675564"/>
                <a:ext cx="9184943" cy="5308978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buFont typeface="+mj-lt"/>
                  <a:buAutoNum type="arabicPeriod" startAt="3"/>
                </a:pPr>
                <a:r>
                  <a:rPr lang="sr-Cyrl-RS" sz="2400" b="1" dirty="0" smtClean="0"/>
                  <a:t>Задатак</a:t>
                </a:r>
                <a:endParaRPr lang="sr-Latn-RS" sz="2400" b="1" dirty="0"/>
              </a:p>
              <a:p>
                <a:pPr marL="0" indent="0">
                  <a:buNone/>
                </a:pPr>
                <a:r>
                  <a:rPr lang="sr-Cyrl-RS" sz="2400" dirty="0" smtClean="0"/>
                  <a:t>У правоуглом троуглу</a:t>
                </a:r>
                <a:r>
                  <a:rPr lang="sr-Latn-RS" sz="2400" dirty="0" smtClean="0"/>
                  <a:t> </a:t>
                </a:r>
                <a:r>
                  <a:rPr lang="sr-Cyrl-RS" sz="2400" dirty="0" smtClean="0"/>
                  <a:t>су дате хипотенуза</a:t>
                </a:r>
                <a:r>
                  <a:rPr lang="sr-Latn-RS" sz="2400" dirty="0" smtClean="0"/>
                  <a:t> </a:t>
                </a:r>
                <a:r>
                  <a:rPr lang="sr-Latn-RS" sz="2400" i="1" dirty="0" smtClean="0"/>
                  <a:t>c=10cm</a:t>
                </a:r>
                <a:r>
                  <a:rPr lang="sr-Cyrl-RS" sz="2400" dirty="0" smtClean="0"/>
                  <a:t> и катета</a:t>
                </a:r>
                <a:r>
                  <a:rPr lang="sr-Latn-RS" sz="2400" dirty="0" smtClean="0"/>
                  <a:t> </a:t>
                </a:r>
                <a:r>
                  <a:rPr lang="sr-Latn-RS" sz="2400" i="1" dirty="0" smtClean="0"/>
                  <a:t>b</a:t>
                </a:r>
                <a:r>
                  <a:rPr lang="sr-Latn-RS" sz="2400" dirty="0" smtClean="0"/>
                  <a:t> =6cm</a:t>
                </a:r>
                <a:r>
                  <a:rPr lang="sr-Cyrl-RS" sz="2400" dirty="0" smtClean="0"/>
                  <a:t>. Одреди дужину друге катете.</a:t>
                </a:r>
                <a:endParaRPr lang="sr-Cyrl-RS" sz="2400" dirty="0"/>
              </a:p>
              <a:p>
                <a:pPr marL="0" indent="0">
                  <a:buNone/>
                </a:pPr>
                <a:r>
                  <a:rPr lang="sr-Cyrl-RS" sz="2400" i="1" dirty="0" smtClean="0"/>
                  <a:t>Решење</a:t>
                </a:r>
              </a:p>
              <a:p>
                <a:pPr marL="0" indent="0">
                  <a:buNone/>
                </a:pPr>
                <a:endParaRPr lang="sr-Latn-RS" sz="2400" b="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sr-Latn-R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p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sr-Latn-R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sr-Latn-R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sr-Latn-RS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i="1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sr-Latn-RS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sr-Latn-RS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sr-Latn-R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100</m:t>
                      </m:r>
                      <m:r>
                        <a:rPr lang="sr-Latn-RS" sz="2400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36</m:t>
                      </m:r>
                    </m:oMath>
                  </m:oMathPara>
                </a14:m>
                <a:endParaRPr lang="sr-Latn-RS" sz="2400" b="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sr-Latn-RS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sr-Latn-R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=64</m:t>
                      </m:r>
                    </m:oMath>
                  </m:oMathPara>
                </a14:m>
                <a:endParaRPr lang="sr-Latn-RS" sz="2400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sr-Latn-RS" sz="2400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sr-Latn-RS" sz="2400" b="0" i="1" smtClean="0">
                              <a:latin typeface="Cambria Math" panose="02040503050406030204" pitchFamily="18" charset="0"/>
                            </a:rPr>
                            <m:t>64</m:t>
                          </m:r>
                        </m:e>
                      </m:rad>
                    </m:oMath>
                  </m:oMathPara>
                </a14:m>
                <a:endParaRPr lang="sr-Latn-RS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=8</m:t>
                      </m:r>
                      <m:r>
                        <a:rPr lang="sr-Latn-RS" sz="2400" b="0" i="1" smtClean="0">
                          <a:latin typeface="Cambria Math" panose="02040503050406030204" pitchFamily="18" charset="0"/>
                        </a:rPr>
                        <m:t>𝑐𝑚</m:t>
                      </m:r>
                    </m:oMath>
                  </m:oMathPara>
                </a14:m>
                <a:endParaRPr lang="sr-Latn-RS" sz="2400" b="0" dirty="0" smtClean="0"/>
              </a:p>
              <a:p>
                <a:pPr marL="0" indent="0">
                  <a:buNone/>
                </a:pPr>
                <a:endParaRPr lang="sr-Latn-RS" sz="2400" dirty="0" smtClean="0"/>
              </a:p>
              <a:p>
                <a:pPr marL="0" indent="0">
                  <a:buNone/>
                </a:pPr>
                <a:endParaRPr lang="sr-Cyrl-RS" sz="2400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032405" y="675564"/>
                <a:ext cx="9184943" cy="5308978"/>
              </a:xfrm>
              <a:blipFill rotWithShape="0">
                <a:blip r:embed="rId2"/>
                <a:stretch>
                  <a:fillRect l="-1261" t="-1952" r="-531"/>
                </a:stretch>
              </a:blipFill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trouga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848" y="3057099"/>
            <a:ext cx="2101755" cy="3070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026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361063" y="859809"/>
                <a:ext cx="9239534" cy="51529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+mj-lt"/>
                  <a:buAutoNum type="arabicPeriod" startAt="4"/>
                </a:pPr>
                <a:r>
                  <a:rPr lang="sr-Cyrl-RS" sz="2400" b="1" dirty="0" smtClean="0"/>
                  <a:t>Задатак</a:t>
                </a:r>
                <a:endParaRPr lang="sr-Cyrl-RS" sz="2400" b="1" dirty="0"/>
              </a:p>
              <a:p>
                <a:r>
                  <a:rPr lang="sr-Cyrl-RS" sz="2400" dirty="0" smtClean="0"/>
                  <a:t>Реши једначину</a:t>
                </a:r>
                <a:r>
                  <a:rPr lang="sr-Latn-RS" sz="2400" dirty="0" smtClean="0"/>
                  <a:t> </a:t>
                </a:r>
                <a:r>
                  <a:rPr lang="sr-Cyrl-R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sr-Cyrl-R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r-Latn-RS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sr-Latn-RS" sz="2400" b="0" i="1" smtClean="0">
                            <a:latin typeface="Cambria Math" panose="02040503050406030204" pitchFamily="18" charset="0"/>
                          </a:rPr>
                          <m:t>−5</m:t>
                        </m:r>
                      </m:num>
                      <m:den>
                        <m:r>
                          <a:rPr lang="sr-Latn-R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sr-Latn-RS" sz="2400" dirty="0" smtClean="0"/>
                  <a:t>-1=10</a:t>
                </a:r>
              </a:p>
              <a:p>
                <a:endParaRPr lang="sr-Latn-RS" sz="2400" b="1" dirty="0"/>
              </a:p>
              <a:p>
                <a:r>
                  <a:rPr lang="sr-Cyrl-RS" sz="2400" i="1" dirty="0" smtClean="0"/>
                  <a:t>Решење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sr-Cyrl-R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r-Latn-RS" sz="2400" b="0" i="1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sr-Latn-RS" sz="2400" b="0" i="1">
                            <a:latin typeface="Cambria Math" panose="02040503050406030204" pitchFamily="18" charset="0"/>
                          </a:rPr>
                          <m:t>−5</m:t>
                        </m:r>
                      </m:num>
                      <m:den>
                        <m:r>
                          <a:rPr lang="sr-Latn-RS" sz="2400" b="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sr-Latn-RS" sz="2400" dirty="0"/>
                  <a:t>-</a:t>
                </a:r>
                <a:r>
                  <a:rPr lang="sr-Latn-RS" sz="2400" dirty="0" smtClean="0"/>
                  <a:t>1=10</a:t>
                </a:r>
                <a:r>
                  <a:rPr lang="sr-Cyrl-RS" sz="2400" dirty="0" smtClean="0"/>
                  <a:t>/·2</a:t>
                </a:r>
              </a:p>
              <a:p>
                <a14:m>
                  <m:oMath xmlns:m="http://schemas.openxmlformats.org/officeDocument/2006/math">
                    <m:r>
                      <a:rPr lang="sr-Cyrl-RS" sz="24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sr-Cyrl-RS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sr-Cyrl-R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sr-Latn-R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𝑦</m:t>
                        </m:r>
                        <m:r>
                          <a:rPr lang="sr-Latn-R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num>
                      <m:den>
                        <m:r>
                          <a:rPr lang="sr-Latn-R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sr-Latn-RS" sz="2400" dirty="0" smtClean="0"/>
                  <a:t> -2·1=2·10</a:t>
                </a:r>
              </a:p>
              <a:p>
                <a:r>
                  <a:rPr lang="sr-Latn-RS" sz="2400" i="1" dirty="0" smtClean="0"/>
                  <a:t>y</a:t>
                </a:r>
                <a:r>
                  <a:rPr lang="sr-Latn-RS" sz="2400" dirty="0" smtClean="0"/>
                  <a:t> -5-2=20</a:t>
                </a:r>
              </a:p>
              <a:p>
                <a:r>
                  <a:rPr lang="sr-Latn-RS" sz="2400" i="1" dirty="0" smtClean="0"/>
                  <a:t>y</a:t>
                </a:r>
                <a:r>
                  <a:rPr lang="sr-Latn-RS" sz="2400" dirty="0" smtClean="0"/>
                  <a:t>-7=20</a:t>
                </a:r>
              </a:p>
              <a:p>
                <a:r>
                  <a:rPr lang="sr-Latn-RS" sz="2400" i="1" dirty="0" smtClean="0"/>
                  <a:t>y</a:t>
                </a:r>
                <a:r>
                  <a:rPr lang="sr-Latn-RS" sz="2400" dirty="0" smtClean="0"/>
                  <a:t>=20+7</a:t>
                </a:r>
              </a:p>
              <a:p>
                <a:r>
                  <a:rPr lang="sr-Latn-RS" sz="2400" i="1" dirty="0"/>
                  <a:t>y</a:t>
                </a:r>
                <a:r>
                  <a:rPr lang="sr-Latn-RS" sz="2400" dirty="0" smtClean="0"/>
                  <a:t>=27</a:t>
                </a:r>
              </a:p>
              <a:p>
                <a:endParaRPr lang="sr-Latn-RS" sz="1600" b="1" dirty="0" smtClean="0"/>
              </a:p>
              <a:p>
                <a:endParaRPr lang="sr-Cyrl-RS" b="1" dirty="0" smtClean="0"/>
              </a:p>
              <a:p>
                <a:endParaRPr lang="sr-Latn-RS" sz="2400" b="1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1063" y="859809"/>
                <a:ext cx="9239534" cy="5152949"/>
              </a:xfrm>
              <a:prstGeom prst="rect">
                <a:avLst/>
              </a:prstGeom>
              <a:blipFill rotWithShape="0">
                <a:blip r:embed="rId2"/>
                <a:stretch>
                  <a:fillRect l="-1253" t="-2012"/>
                </a:stretch>
              </a:blipFill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811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236</TotalTime>
  <Words>368</Words>
  <Application>Microsoft Office PowerPoint</Application>
  <PresentationFormat>Widescreen</PresentationFormat>
  <Paragraphs>87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Cambria Math</vt:lpstr>
      <vt:lpstr>Century Gothic</vt:lpstr>
      <vt:lpstr>Times New Roman</vt:lpstr>
      <vt:lpstr>Wingdings 3</vt:lpstr>
      <vt:lpstr>Wisp</vt:lpstr>
      <vt:lpstr>Добродошли у        2. разред! Добродошли на часове математике! </vt:lpstr>
      <vt:lpstr>Шта ће вам бити потребно?</vt:lpstr>
      <vt:lpstr>Литература</vt:lpstr>
      <vt:lpstr>Програм наставе и учења- математика 2. разред</vt:lpstr>
      <vt:lpstr>Тригонометрија правоуглог троугла</vt:lpstr>
      <vt:lpstr>Степеновање и кореновање</vt:lpstr>
      <vt:lpstr>Функција и график функције</vt:lpstr>
      <vt:lpstr>Квадратна једначина и квадратна функција</vt:lpstr>
      <vt:lpstr>Тела</vt:lpstr>
      <vt:lpstr>Обнављање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1. разред</dc:title>
  <dc:creator>K43</dc:creator>
  <cp:lastModifiedBy>K43</cp:lastModifiedBy>
  <cp:revision>24</cp:revision>
  <dcterms:created xsi:type="dcterms:W3CDTF">2020-09-01T08:19:56Z</dcterms:created>
  <dcterms:modified xsi:type="dcterms:W3CDTF">2020-09-02T11:12:27Z</dcterms:modified>
</cp:coreProperties>
</file>